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10732" r:id="rId2"/>
    <p:sldId id="10954" r:id="rId3"/>
    <p:sldId id="10942" r:id="rId4"/>
    <p:sldId id="10924" r:id="rId5"/>
    <p:sldId id="10932" r:id="rId6"/>
    <p:sldId id="10968" r:id="rId7"/>
    <p:sldId id="10984" r:id="rId8"/>
    <p:sldId id="11030" r:id="rId9"/>
    <p:sldId id="11031" r:id="rId10"/>
    <p:sldId id="11032" r:id="rId11"/>
    <p:sldId id="11033" r:id="rId12"/>
    <p:sldId id="11034" r:id="rId13"/>
    <p:sldId id="11035" r:id="rId14"/>
    <p:sldId id="11036" r:id="rId15"/>
    <p:sldId id="11039" r:id="rId16"/>
    <p:sldId id="11038" r:id="rId17"/>
    <p:sldId id="11037" r:id="rId18"/>
    <p:sldId id="11040" r:id="rId19"/>
    <p:sldId id="11041" r:id="rId20"/>
    <p:sldId id="11042" r:id="rId21"/>
    <p:sldId id="11043" r:id="rId22"/>
    <p:sldId id="11044" r:id="rId23"/>
    <p:sldId id="11045" r:id="rId24"/>
    <p:sldId id="11046" r:id="rId25"/>
    <p:sldId id="11047" r:id="rId26"/>
    <p:sldId id="10955" r:id="rId27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5317" autoAdjust="0"/>
  </p:normalViewPr>
  <p:slideViewPr>
    <p:cSldViewPr>
      <p:cViewPr varScale="1">
        <p:scale>
          <a:sx n="103" d="100"/>
          <a:sy n="103" d="100"/>
        </p:scale>
        <p:origin x="72" y="108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2023/2/3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2023/2/3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708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719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11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937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550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390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513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403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09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522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0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982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6618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641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56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291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227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748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22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23975" y="1723435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07935" y="2826588"/>
            <a:ext cx="685368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48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交换机、路由器基础配置</a:t>
            </a:r>
            <a:endParaRPr lang="zh-CN" altLang="en-US" sz="48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657856" y="869419"/>
            <a:ext cx="113025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03000" y="1398687"/>
            <a:ext cx="6429375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的配置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S2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access 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access 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20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DHCP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08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657856" y="869419"/>
            <a:ext cx="113025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7375" y="1399331"/>
            <a:ext cx="6429375" cy="429348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机获取地址查看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#PC10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地址信息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C:\&gt;ipconfig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Link-local IPv6 Address.........: FE80::201:97FF:FE4B:4DDB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Address......................: 192.168.10.100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Subnet Mask.....................: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 Gateway.................: 192.168.10.254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#PC20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地址信息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C:\&gt;ipconfig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Link-local IPv6 Address.........: FE80::290:21FF:FEC9:D6AD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Address......................: 192.168.20.100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Subnet Mask.....................: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 Gateway.................: </a:t>
            </a:r>
            <a:r>
              <a:rPr lang="en-US" altLang="zh-CN" sz="1400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192.168.20.254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58886" y="1493912"/>
            <a:ext cx="642937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#PC30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地址信息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C:\&gt;ipconfig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Link-local IPv6 Address.........: FE80::200:CFF:FE60:7A27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 Address......................: 192.168.30.100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Subnet Mask.....................: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 Gateway.................: 192.168.30.254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DHCP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2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1033946"/>
            <a:ext cx="589003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配置设备名称。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配置过程中，域名为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cisco.cn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，口令为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cisco,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选择版本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，对应名称分别是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协议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模式。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协议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模式。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协议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模式。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395054"/>
              </p:ext>
            </p:extLst>
          </p:nvPr>
        </p:nvGraphicFramePr>
        <p:xfrm>
          <a:off x="6669855" y="1812725"/>
          <a:ext cx="5726213" cy="318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Visio" r:id="rId4" imgW="3114808" imgH="1733413" progId="Visio.Drawing.15">
                  <p:embed/>
                </p:oleObj>
              </mc:Choice>
              <mc:Fallback>
                <p:oleObj name="Visio" r:id="rId4" imgW="3114808" imgH="173341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855" y="1812725"/>
                        <a:ext cx="5726213" cy="3186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42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1033946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084915"/>
              </p:ext>
            </p:extLst>
          </p:nvPr>
        </p:nvGraphicFramePr>
        <p:xfrm>
          <a:off x="717976" y="2190812"/>
          <a:ext cx="9378721" cy="2207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5287">
                  <a:extLst>
                    <a:ext uri="{9D8B030D-6E8A-4147-A177-3AD203B41FA5}">
                      <a16:colId xmlns:a16="http://schemas.microsoft.com/office/drawing/2014/main" val="648850806"/>
                    </a:ext>
                  </a:extLst>
                </a:gridCol>
                <a:gridCol w="2353724">
                  <a:extLst>
                    <a:ext uri="{9D8B030D-6E8A-4147-A177-3AD203B41FA5}">
                      <a16:colId xmlns:a16="http://schemas.microsoft.com/office/drawing/2014/main" val="255104379"/>
                    </a:ext>
                  </a:extLst>
                </a:gridCol>
                <a:gridCol w="2354855">
                  <a:extLst>
                    <a:ext uri="{9D8B030D-6E8A-4147-A177-3AD203B41FA5}">
                      <a16:colId xmlns:a16="http://schemas.microsoft.com/office/drawing/2014/main" val="3815571300"/>
                    </a:ext>
                  </a:extLst>
                </a:gridCol>
                <a:gridCol w="2354855">
                  <a:extLst>
                    <a:ext uri="{9D8B030D-6E8A-4147-A177-3AD203B41FA5}">
                      <a16:colId xmlns:a16="http://schemas.microsoft.com/office/drawing/2014/main" val="2320454973"/>
                    </a:ext>
                  </a:extLst>
                </a:gridCol>
              </a:tblGrid>
              <a:tr h="729744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8348553"/>
                  </a:ext>
                </a:extLst>
              </a:tr>
              <a:tr h="738665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Server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Client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5980316"/>
                  </a:ext>
                </a:extLst>
              </a:tr>
              <a:tr h="738665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Server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Transparent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666702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7975" y="1759922"/>
            <a:ext cx="27733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1-3-4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8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1033946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6269" y="1541777"/>
            <a:ext cx="6429375" cy="52125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的配置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Server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10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VLAN10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20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VLAN20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name VLAN30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server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version 2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domain cisco.cn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password cisco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sz="14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1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1033946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3751" y="1790397"/>
            <a:ext cx="6429375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的配置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Client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Client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version 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domain cisco.cn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</a:t>
            </a: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3126" y="1787848"/>
            <a:ext cx="529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的配置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Transparent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Transparent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version 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domain cisco.cn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password cisco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3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1033946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7855" y="1692485"/>
            <a:ext cx="6429375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4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：查看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Client#show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brief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10 VLAN10 active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 VLAN20 active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30 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VLAN30 active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Transparent#show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brief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1002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fddi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-default active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没有相关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</a:t>
            </a:r>
            <a:endParaRPr lang="zh-CN" altLang="zh-CN" sz="1800" kern="100" dirty="0">
              <a:solidFill>
                <a:srgbClr val="00B0F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51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9338" y="970283"/>
            <a:ext cx="1094011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（以太通道）是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Cisco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公司开发的协议，应用于交换机之间的多链路捆绑技术，目的是为了提高带宽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同时还提供负载均衡和链路冗余功能。为了实现捆绑成功，两台交换机之间需要有正确的协商协议，常见的协商协议有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PAGP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（端口聚合协议）和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LACP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（链路聚合控制协议），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PAGP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cisco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专用协议，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LACP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是公共标准协议，在此我们学习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LACP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协议，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LACP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的协商的规律如表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1-3-5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</a:t>
            </a:r>
            <a:r>
              <a:rPr lang="en-US" altLang="zh-CN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1-3-5 LACP</a:t>
            </a:r>
            <a:r>
              <a:rPr lang="zh-CN" altLang="zh-CN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协商规律</a:t>
            </a:r>
            <a:endParaRPr lang="zh-CN" altLang="zh-CN" sz="1800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276356"/>
              </p:ext>
            </p:extLst>
          </p:nvPr>
        </p:nvGraphicFramePr>
        <p:xfrm>
          <a:off x="657855" y="3654602"/>
          <a:ext cx="10821600" cy="19436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5400">
                  <a:extLst>
                    <a:ext uri="{9D8B030D-6E8A-4147-A177-3AD203B41FA5}">
                      <a16:colId xmlns:a16="http://schemas.microsoft.com/office/drawing/2014/main" val="3876361239"/>
                    </a:ext>
                  </a:extLst>
                </a:gridCol>
                <a:gridCol w="2705400">
                  <a:extLst>
                    <a:ext uri="{9D8B030D-6E8A-4147-A177-3AD203B41FA5}">
                      <a16:colId xmlns:a16="http://schemas.microsoft.com/office/drawing/2014/main" val="1669472589"/>
                    </a:ext>
                  </a:extLst>
                </a:gridCol>
                <a:gridCol w="2705400">
                  <a:extLst>
                    <a:ext uri="{9D8B030D-6E8A-4147-A177-3AD203B41FA5}">
                      <a16:colId xmlns:a16="http://schemas.microsoft.com/office/drawing/2014/main" val="85835710"/>
                    </a:ext>
                  </a:extLst>
                </a:gridCol>
                <a:gridCol w="2705400">
                  <a:extLst>
                    <a:ext uri="{9D8B030D-6E8A-4147-A177-3AD203B41FA5}">
                      <a16:colId xmlns:a16="http://schemas.microsoft.com/office/drawing/2014/main" val="31690016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ON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active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passive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379268"/>
                  </a:ext>
                </a:extLst>
              </a:tr>
              <a:tr h="5398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ON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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2155585"/>
                  </a:ext>
                </a:extLst>
              </a:tr>
              <a:tr h="5398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active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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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845060"/>
                  </a:ext>
                </a:extLst>
              </a:tr>
              <a:tr h="5398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passive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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4211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42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6352" y="1026915"/>
            <a:ext cx="1091606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配置设备名称。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选择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LACP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方法，交换机之间采用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Active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解析链路聚合。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在聚合链路中，启用源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地址的负载均衡。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查看链路聚合状态信息。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341" y="3737818"/>
            <a:ext cx="10158125" cy="27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3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6352" y="1026915"/>
            <a:ext cx="1091606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6993" y="1786568"/>
            <a:ext cx="2877711" cy="442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1-3-6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lang="zh-CN" altLang="zh-CN" sz="18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053901"/>
              </p:ext>
            </p:extLst>
          </p:nvPr>
        </p:nvGraphicFramePr>
        <p:xfrm>
          <a:off x="670724" y="2385329"/>
          <a:ext cx="10761696" cy="2433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6696">
                  <a:extLst>
                    <a:ext uri="{9D8B030D-6E8A-4147-A177-3AD203B41FA5}">
                      <a16:colId xmlns:a16="http://schemas.microsoft.com/office/drawing/2014/main" val="486182806"/>
                    </a:ext>
                  </a:extLst>
                </a:gridCol>
                <a:gridCol w="2700802">
                  <a:extLst>
                    <a:ext uri="{9D8B030D-6E8A-4147-A177-3AD203B41FA5}">
                      <a16:colId xmlns:a16="http://schemas.microsoft.com/office/drawing/2014/main" val="578067246"/>
                    </a:ext>
                  </a:extLst>
                </a:gridCol>
                <a:gridCol w="2702099">
                  <a:extLst>
                    <a:ext uri="{9D8B030D-6E8A-4147-A177-3AD203B41FA5}">
                      <a16:colId xmlns:a16="http://schemas.microsoft.com/office/drawing/2014/main" val="619978432"/>
                    </a:ext>
                  </a:extLst>
                </a:gridCol>
                <a:gridCol w="2702099">
                  <a:extLst>
                    <a:ext uri="{9D8B030D-6E8A-4147-A177-3AD203B41FA5}">
                      <a16:colId xmlns:a16="http://schemas.microsoft.com/office/drawing/2014/main" val="2761319263"/>
                    </a:ext>
                  </a:extLst>
                </a:gridCol>
              </a:tblGrid>
              <a:tr h="804574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8836676"/>
                  </a:ext>
                </a:extLst>
              </a:tr>
              <a:tr h="81441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Fa0/23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Fa0/23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0854897"/>
                  </a:ext>
                </a:extLst>
              </a:tr>
              <a:tr h="81441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Fa0/24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Fa0/24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729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873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657855" y="3059582"/>
            <a:ext cx="9169736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1.3 </a:t>
            </a:r>
            <a:r>
              <a:rPr lang="zh-CN" altLang="zh-CN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交换机的常用技术</a:t>
            </a:r>
            <a:endParaRPr lang="zh-CN" altLang="en-US" sz="4000" b="1" spc="16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6352" y="1026915"/>
            <a:ext cx="1091606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38815" y="1692485"/>
            <a:ext cx="6429375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S1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Port-channel1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 1 mode active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 1 mode active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port-channel load-balance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src-ip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65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6352" y="1026915"/>
            <a:ext cx="1091606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78695" y="1632365"/>
            <a:ext cx="6429375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S2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Port-channel1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 1 mode active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 1 mode active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port-channel load-balance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src-ip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altLang="zh-CN" b="1" dirty="0" err="1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EtherChannel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6352" y="1026915"/>
            <a:ext cx="1091606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0247" y="1496873"/>
            <a:ext cx="856536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3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：在交换机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查看信息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en-US" altLang="zh-CN" b="1" kern="1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状态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S1#show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summary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Group    Port-channel   Protocol    Ports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 	        Po1(SU)        LACP       Fa0/23(P) Fa0/24(P)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查看负载均衡信息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S1#show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load-balance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Load-Balancing Operational State (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src-dst-ip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):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Non-IP: Source XOR Destination MAC address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IPv4: Source XOR Destination IP address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IPv6: Source XOR Destination IP address</a:t>
            </a:r>
            <a:endParaRPr lang="zh-CN" altLang="zh-CN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56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 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338" y="971045"/>
            <a:ext cx="7332917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】你公司总部使用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给所有计算机分配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IPv4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地址，公司总部与分支机构之间有一条广域网链路。分支机构的所有计算机都配置了静态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地址，不使用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并且使用了一个与总部不同的子网。您需要确保便携计算机可以同时连接总部和分支机构的网络资源。你应该如何配置每个便携式计算机？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在分支机构使用一个静态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IPv4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地址的范围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使用一个总公司使用的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地址范围的备用配置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使用一个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服务器分配的地址作为静态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使用一个分支机构使用的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地址范围的备用配置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【解析】移动办公，那难免须要修改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地址配置，网络如今提供基于动态主机配置协议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的动态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地址服务，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TCP/IP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的“备用配置”就能够协助你简单的完成网络间的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地址配置间的切换，不需要经常修改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地址配置。备用配置如图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1-3-5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/>
          <p:nvPr/>
        </p:nvPicPr>
        <p:blipFill>
          <a:blip r:embed="rId3"/>
          <a:stretch>
            <a:fillRect/>
          </a:stretch>
        </p:blipFill>
        <p:spPr>
          <a:xfrm>
            <a:off x="7872255" y="1151405"/>
            <a:ext cx="4268520" cy="531345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7810" y="6487419"/>
            <a:ext cx="15359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4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 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39338" y="1391885"/>
            <a:ext cx="108215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属于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OSI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参考模型的第几层协议？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第一层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第二层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第三层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第四层及以上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中继协议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OSI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参考模型第二层的通信协议，主要用于管理在同一个域内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的建立、删除和重命名。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也被称为虚拟局域网干道协议，是思科的私有协议。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2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 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669855" y="1812724"/>
            <a:ext cx="191896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59655" y="3375844"/>
            <a:ext cx="25036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1252185"/>
            <a:ext cx="107614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</a:t>
            </a:r>
            <a:r>
              <a:rPr lang="en-US" altLang="zh-CN" b="1" kern="1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具有哪两项优势</a:t>
            </a:r>
            <a:r>
              <a:rPr lang="en-US" altLang="zh-CN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?(    )</a:t>
            </a:r>
            <a:endParaRPr lang="zh-CN" altLang="zh-CN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接口能够让物理链路的配置保持一致性。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配置为不同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的链路上可以实现负载均衡。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 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使用升级的物理链路来提供更高的带宽。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将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中的物理链路视为一个逻辑连接。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链路聚合是通过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（以太通道）协议实现。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特性在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router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之间提供冗余的、高速的连接方式，简单说就是将两个设备间多条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或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GE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物理链路捆在一起组成一条设备间逻辑链路，从而达到增加带宽，提供冗余的目的。构成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的端口必须配置成相同的特性，如双工模式、速度、同为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或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GE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端口、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native 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range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等。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AD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1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556600" y="148144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556600" y="214755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556600" y="281367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556600" y="418146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556600" y="349756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04935" y="1391885"/>
            <a:ext cx="458210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熟练掌握以太网交换机</a:t>
            </a:r>
            <a:r>
              <a:rPr lang="en-US" altLang="zh-CN" dirty="0"/>
              <a:t>DHCP</a:t>
            </a:r>
            <a:r>
              <a:rPr lang="zh-CN" altLang="zh-CN" dirty="0"/>
              <a:t>配置</a:t>
            </a:r>
            <a:r>
              <a:rPr lang="zh-CN" altLang="zh-CN" sz="2000" kern="100" dirty="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4935" y="2090405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理解</a:t>
            </a:r>
            <a:r>
              <a:rPr lang="en-US" altLang="zh-CN" dirty="0"/>
              <a:t>DHCP</a:t>
            </a:r>
            <a:r>
              <a:rPr lang="zh-CN" altLang="zh-CN" dirty="0"/>
              <a:t>地址范围及配置技巧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04936" y="2766045"/>
            <a:ext cx="396792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熟练掌握以太网交换机</a:t>
            </a:r>
            <a:r>
              <a:rPr lang="en-US" altLang="zh-CN" dirty="0"/>
              <a:t>VTP</a:t>
            </a:r>
            <a:r>
              <a:rPr lang="zh-CN" altLang="zh-CN" dirty="0"/>
              <a:t>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04935" y="344168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理解服务器、客户端、透明模式的特征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4935" y="4150980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熟练掌握以太网交换机的链路聚合配置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17" name="五边形 2"/>
          <p:cNvSpPr>
            <a:spLocks noChangeArrowheads="1"/>
          </p:cNvSpPr>
          <p:nvPr/>
        </p:nvSpPr>
        <p:spPr bwMode="auto">
          <a:xfrm>
            <a:off x="3556600" y="4846434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04935" y="4790554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理解聚合链路的负载均衡及配置方法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3543615" y="416069"/>
            <a:ext cx="5229702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</a:t>
            </a:r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DHCP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 descr="https://www.lonlian.com/upload/201904/15555723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822363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97735" y="1271645"/>
            <a:ext cx="7032317" cy="5212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客户机启动时，会在当前的子网中广播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DHCPDISCOVER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报文向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服务器申请一个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服务器收到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DHCPDISCOVER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报文后，会提供一个尚未被分配出去的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地址，并标记为非可用。服务器以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DHCPOFFER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报文送回给主机。如果网络里包含有不止一个的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服务器，客户机只承认第一个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DHCPOFFER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。客户端收到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DHCPOFFER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后，向服务器发送含有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服务器提供的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DHCPREQUEST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报文。如果客户端没有收到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DHCPOFFER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报文并且还记得以前的网络配置，此时使用以前的网络配置（如果该配置仍然在有效期限内）。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服务器向客户机发回应答报文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(DHCPACK)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。客户端接受到包含了配置参数的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DHCPACK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报文，利用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ARP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检查网络上是否有相同的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地址。如果检查通过，则客户机接受这个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地址及其参数，如果发现有问题，客户机向服务器发送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DHCPDECLINE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信息，并重新开始新的配置过程。服务器收到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DHCPDECLINE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信息，将该地址标为非可用。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服务器只能将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地址分配给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客户一定时间，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客户必须在该次租用过期前对它进行更新。客户机在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50%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租借时间过去以后，每隔一段时间就开始请求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服务器更新当前租借，如果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服务器应答则租用延期。如果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服务器始终没有应答，在有效租借期的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87.5%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，客户应该与其他的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服务器通信，并请求更新它的配置信息。如果客户机不能和所有的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服务器取得联系，租借时间到后，它必须放弃当前的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地址并重新发送一个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DHCPDISCOVER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报文开始上述的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地址获得过程。客户端可以主动将当前的</a:t>
            </a:r>
            <a:r>
              <a:rPr lang="en-US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地址释放。</a:t>
            </a:r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617646" y="1932964"/>
            <a:ext cx="110225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657433"/>
              </p:ext>
            </p:extLst>
          </p:nvPr>
        </p:nvGraphicFramePr>
        <p:xfrm>
          <a:off x="7640452" y="2173445"/>
          <a:ext cx="5141190" cy="252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Visio" r:id="rId5" imgW="4295553" imgH="2105123" progId="Visio.Drawing.15">
                  <p:embed/>
                </p:oleObj>
              </mc:Choice>
              <mc:Fallback>
                <p:oleObj name="Visio" r:id="rId5" imgW="4295553" imgH="210512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0452" y="2173445"/>
                        <a:ext cx="5141190" cy="2525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413170"/>
            <a:ext cx="3948938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 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VTP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工作过程</a:t>
            </a:r>
            <a:endParaRPr lang="zh-CN" altLang="zh-CN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07335" y="1512124"/>
            <a:ext cx="16533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7855" y="850805"/>
            <a:ext cx="116615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VTP</a:t>
            </a:r>
            <a:r>
              <a:rPr lang="zh-CN" altLang="zh-CN" sz="16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模式有</a:t>
            </a:r>
            <a:r>
              <a:rPr lang="en-US" altLang="zh-CN" sz="16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3</a:t>
            </a:r>
            <a:r>
              <a:rPr lang="zh-CN" altLang="zh-CN" sz="16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种。</a:t>
            </a:r>
            <a:endParaRPr lang="zh-CN" altLang="zh-CN" sz="16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）服务器模式（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,VTP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服务器控制着它们所在域中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VALN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的生成和修改，所有的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信息都被通告在本域中的其他交换机，而且所有这些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信息都是被其他交换机同步接收的。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）客户机模式（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Client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），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客户机不允许管理员创建、修改或删除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。它们监听本域中其他交换机的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通告，并相应修改它们的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配置情况。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）透明模式（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Transparent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），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透明模式中的交换机不参与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VTP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．当交换机处于透明模式时，它不通告其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配置信息。它的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数据库更新与收到的通告也不保持同步，但它可以创建和删除本地的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，这些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的变更不会传播到其他任何交换机上。</a:t>
            </a:r>
            <a:endParaRPr lang="zh-CN" altLang="zh-CN" sz="16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821456"/>
              </p:ext>
            </p:extLst>
          </p:nvPr>
        </p:nvGraphicFramePr>
        <p:xfrm>
          <a:off x="657856" y="3653096"/>
          <a:ext cx="11543041" cy="3029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8467">
                  <a:extLst>
                    <a:ext uri="{9D8B030D-6E8A-4147-A177-3AD203B41FA5}">
                      <a16:colId xmlns:a16="http://schemas.microsoft.com/office/drawing/2014/main" val="176863639"/>
                    </a:ext>
                  </a:extLst>
                </a:gridCol>
                <a:gridCol w="2169189">
                  <a:extLst>
                    <a:ext uri="{9D8B030D-6E8A-4147-A177-3AD203B41FA5}">
                      <a16:colId xmlns:a16="http://schemas.microsoft.com/office/drawing/2014/main" val="1559836156"/>
                    </a:ext>
                  </a:extLst>
                </a:gridCol>
                <a:gridCol w="1586194">
                  <a:extLst>
                    <a:ext uri="{9D8B030D-6E8A-4147-A177-3AD203B41FA5}">
                      <a16:colId xmlns:a16="http://schemas.microsoft.com/office/drawing/2014/main" val="2028359696"/>
                    </a:ext>
                  </a:extLst>
                </a:gridCol>
                <a:gridCol w="2358420">
                  <a:extLst>
                    <a:ext uri="{9D8B030D-6E8A-4147-A177-3AD203B41FA5}">
                      <a16:colId xmlns:a16="http://schemas.microsoft.com/office/drawing/2014/main" val="3505997704"/>
                    </a:ext>
                  </a:extLst>
                </a:gridCol>
                <a:gridCol w="1736466">
                  <a:extLst>
                    <a:ext uri="{9D8B030D-6E8A-4147-A177-3AD203B41FA5}">
                      <a16:colId xmlns:a16="http://schemas.microsoft.com/office/drawing/2014/main" val="829861945"/>
                    </a:ext>
                  </a:extLst>
                </a:gridCol>
                <a:gridCol w="1924305">
                  <a:extLst>
                    <a:ext uri="{9D8B030D-6E8A-4147-A177-3AD203B41FA5}">
                      <a16:colId xmlns:a16="http://schemas.microsoft.com/office/drawing/2014/main" val="3142748485"/>
                    </a:ext>
                  </a:extLst>
                </a:gridCol>
              </a:tblGrid>
              <a:tr h="8356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模式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能创建、修改、删除</a:t>
                      </a: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能转发</a:t>
                      </a: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VTP</a:t>
                      </a: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信息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会根据收到</a:t>
                      </a: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VTP</a:t>
                      </a: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信息更改</a:t>
                      </a: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</a:t>
                      </a: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信息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会保存</a:t>
                      </a: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</a:t>
                      </a: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信息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会影响其他交换机上的</a:t>
                      </a: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0452819"/>
                  </a:ext>
                </a:extLst>
              </a:tr>
              <a:tr h="731222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Server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6353512"/>
                  </a:ext>
                </a:extLst>
              </a:tr>
              <a:tr h="731222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Client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0621138"/>
                  </a:ext>
                </a:extLst>
              </a:tr>
              <a:tr h="731222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Transparent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" panose="05000000000000000000" pitchFamily="2" charset="2"/>
                        </a:rPr>
                        <a:t>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Wingdings 2" panose="05020102010507070707" pitchFamily="18" charset="2"/>
                        </a:rPr>
                        <a:t>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28663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49170"/>
            <a:ext cx="394893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理解链路聚合配置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5606" y="1151405"/>
            <a:ext cx="43722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当配置二层端口作</a:t>
            </a:r>
            <a:r>
              <a:rPr lang="en-US" altLang="zh-CN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时只要在成员端口配置模式下用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 n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命令指定该端口要加入的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channel-group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组，这时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会自动创建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port-channel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接口；当配置三层端口作</a:t>
            </a:r>
            <a:r>
              <a:rPr lang="en-US" altLang="zh-CN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EtherChannel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时，还需全局配置模式下用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port-channel n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命令手工创建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port-channel</a:t>
            </a:r>
            <a:r>
              <a:rPr lang="zh-CN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接口。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31746" name="Picture 2" descr="https://img.doc.wendoc.com/pic/106e2fda1086a57638e4f2f0/1-705-png_6_0_0_135_439_622_437_892.979_1262.879-1002-0-0-1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055" y="1388419"/>
            <a:ext cx="6093440" cy="428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DHCP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7856" y="869419"/>
            <a:ext cx="6492959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，同时把端口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Fa0/2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20,30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地址为第一个有效地址。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分别正确配置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，地址范围为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100-150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，网关地址为最后一个有效地址。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，并把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Fa0/2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，把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Fa0/3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加入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完成相应配置，是的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能够成功分配到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获得地址信息。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213717"/>
              </p:ext>
            </p:extLst>
          </p:nvPr>
        </p:nvGraphicFramePr>
        <p:xfrm>
          <a:off x="7391295" y="1932965"/>
          <a:ext cx="4796423" cy="1923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Visio" r:id="rId4" imgW="4524153" imgH="1809770" progId="Visio.Drawing.15">
                  <p:embed/>
                </p:oleObj>
              </mc:Choice>
              <mc:Fallback>
                <p:oleObj name="Visio" r:id="rId4" imgW="4524153" imgH="180977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295" y="1932965"/>
                        <a:ext cx="4796423" cy="1923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2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657856" y="869419"/>
            <a:ext cx="113025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28109" y="1266583"/>
            <a:ext cx="2608406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1-3-2</a:t>
            </a:r>
            <a:r>
              <a:rPr lang="zh-CN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lang="zh-CN" altLang="zh-CN" sz="1600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86341"/>
              </p:ext>
            </p:extLst>
          </p:nvPr>
        </p:nvGraphicFramePr>
        <p:xfrm>
          <a:off x="671167" y="1784115"/>
          <a:ext cx="10808287" cy="1952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8198">
                  <a:extLst>
                    <a:ext uri="{9D8B030D-6E8A-4147-A177-3AD203B41FA5}">
                      <a16:colId xmlns:a16="http://schemas.microsoft.com/office/drawing/2014/main" val="4270509061"/>
                    </a:ext>
                  </a:extLst>
                </a:gridCol>
                <a:gridCol w="2712495">
                  <a:extLst>
                    <a:ext uri="{9D8B030D-6E8A-4147-A177-3AD203B41FA5}">
                      <a16:colId xmlns:a16="http://schemas.microsoft.com/office/drawing/2014/main" val="343986656"/>
                    </a:ext>
                  </a:extLst>
                </a:gridCol>
                <a:gridCol w="2713797">
                  <a:extLst>
                    <a:ext uri="{9D8B030D-6E8A-4147-A177-3AD203B41FA5}">
                      <a16:colId xmlns:a16="http://schemas.microsoft.com/office/drawing/2014/main" val="1328723310"/>
                    </a:ext>
                  </a:extLst>
                </a:gridCol>
                <a:gridCol w="2713797">
                  <a:extLst>
                    <a:ext uri="{9D8B030D-6E8A-4147-A177-3AD203B41FA5}">
                      <a16:colId xmlns:a16="http://schemas.microsoft.com/office/drawing/2014/main" val="3278046552"/>
                    </a:ext>
                  </a:extLst>
                </a:gridCol>
              </a:tblGrid>
              <a:tr h="386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7863068"/>
                  </a:ext>
                </a:extLst>
              </a:tr>
              <a:tr h="391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9372748"/>
                  </a:ext>
                </a:extLst>
              </a:tr>
              <a:tr h="391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PC30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2222319"/>
                  </a:ext>
                </a:extLst>
              </a:tr>
              <a:tr h="391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260379"/>
                  </a:ext>
                </a:extLst>
              </a:tr>
              <a:tr h="391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6467791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964578" y="3889516"/>
            <a:ext cx="2198038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1-3-3</a:t>
            </a:r>
            <a:r>
              <a:rPr lang="zh-CN" altLang="zh-CN" sz="1600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设备地址表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52452"/>
              </p:ext>
            </p:extLst>
          </p:nvPr>
        </p:nvGraphicFramePr>
        <p:xfrm>
          <a:off x="657856" y="4293473"/>
          <a:ext cx="10821597" cy="22086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1484">
                  <a:extLst>
                    <a:ext uri="{9D8B030D-6E8A-4147-A177-3AD203B41FA5}">
                      <a16:colId xmlns:a16="http://schemas.microsoft.com/office/drawing/2014/main" val="1125427259"/>
                    </a:ext>
                  </a:extLst>
                </a:gridCol>
                <a:gridCol w="2715835">
                  <a:extLst>
                    <a:ext uri="{9D8B030D-6E8A-4147-A177-3AD203B41FA5}">
                      <a16:colId xmlns:a16="http://schemas.microsoft.com/office/drawing/2014/main" val="1793472915"/>
                    </a:ext>
                  </a:extLst>
                </a:gridCol>
                <a:gridCol w="2717139">
                  <a:extLst>
                    <a:ext uri="{9D8B030D-6E8A-4147-A177-3AD203B41FA5}">
                      <a16:colId xmlns:a16="http://schemas.microsoft.com/office/drawing/2014/main" val="1688367539"/>
                    </a:ext>
                  </a:extLst>
                </a:gridCol>
                <a:gridCol w="2717139">
                  <a:extLst>
                    <a:ext uri="{9D8B030D-6E8A-4147-A177-3AD203B41FA5}">
                      <a16:colId xmlns:a16="http://schemas.microsoft.com/office/drawing/2014/main" val="3294896825"/>
                    </a:ext>
                  </a:extLst>
                </a:gridCol>
              </a:tblGrid>
              <a:tr h="54713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IP</a:t>
                      </a: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网关地址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153909"/>
                  </a:ext>
                </a:extLst>
              </a:tr>
              <a:tr h="55382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 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2422700"/>
                  </a:ext>
                </a:extLst>
              </a:tr>
              <a:tr h="55382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 20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7460122"/>
                  </a:ext>
                </a:extLst>
              </a:tr>
              <a:tr h="55382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VLAN 30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192.168.30.1/24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6609534"/>
                  </a:ext>
                </a:extLst>
              </a:tr>
            </a:tbl>
          </a:graphicData>
        </a:graphic>
      </p:graphicFrame>
      <p:sp>
        <p:nvSpPr>
          <p:cNvPr id="13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DHCP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7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657856" y="869419"/>
            <a:ext cx="113025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1-3-3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32375" y="28347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47610" y="1489543"/>
            <a:ext cx="516032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sz="1400" b="1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的配置</a:t>
            </a:r>
            <a:endParaRPr lang="zh-CN" altLang="zh-CN" sz="1400" b="1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hostname S1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10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20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 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pool p10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network 192.168.10.0 255.255.255.0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default-router 192.168.10.254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pool p20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network 192.168.20.0 255.255.255.0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default-router 192.168.20.254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pool p30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network 192.168.30.0 255.255.255.0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default-router </a:t>
            </a:r>
            <a:r>
              <a:rPr lang="en-US" altLang="zh-CN" sz="1400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192.168.30.254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07936" y="1470012"/>
            <a:ext cx="6429375" cy="55861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192.168.10.1 192.168.10.99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192.168.20.1 192.168.20.99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192.168.30.1 192.168.30.99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192.168.10.151 192.168.10.254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192.168.20.151 192.168.20.254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dhcp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excluded-address 192.168.30.151 192.168.30.254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trunk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access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access </a:t>
            </a: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Vlan10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192.168.10.1 255.255.255.0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Vlan20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192.168.20.1 255.255.255.0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Vlan30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address 192.168.30.1 255.255.255.0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DHCP</a:t>
            </a: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2555</Words>
  <Application>Microsoft Office PowerPoint</Application>
  <PresentationFormat>自定义</PresentationFormat>
  <Paragraphs>357</Paragraphs>
  <Slides>26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Wingdings 2</vt:lpstr>
      <vt:lpstr>自定义设计方案</vt:lpstr>
      <vt:lpstr>Microsoft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2023-02-04T01:50:53Z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